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handoutMasterIdLst>
    <p:handoutMasterId r:id="rId23"/>
  </p:handout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6" autoAdjust="0"/>
    <p:restoredTop sz="94592" autoAdjust="0"/>
  </p:normalViewPr>
  <p:slideViewPr>
    <p:cSldViewPr snapToGrid="0" snapToObjects="1">
      <p:cViewPr varScale="1">
        <p:scale>
          <a:sx n="91" d="100"/>
          <a:sy n="91" d="100"/>
        </p:scale>
        <p:origin x="1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June 22,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22,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June 22,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June 22,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June 22,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g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Anatomy &amp; physiology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1 AN INTRODUCTION TO THE HUMAN BODY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8312"/>
            <a:ext cx="2010681" cy="260205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5405651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1.9</a:t>
            </a:r>
            <a:endParaRPr lang="en-US" dirty="0"/>
          </a:p>
        </p:txBody>
      </p:sp>
      <p:pic>
        <p:nvPicPr>
          <p:cNvPr id="2" name="Picture Placeholder 1" descr="01_07_Harsh_Condition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48" r="-2664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Harsh </a:t>
            </a:r>
            <a:r>
              <a:rPr lang="en-US" sz="1600" b="1" dirty="0" smtClean="0">
                <a:solidFill>
                  <a:srgbClr val="6CB255"/>
                </a:solidFill>
              </a:rPr>
              <a:t>Conditions</a:t>
            </a:r>
          </a:p>
          <a:p>
            <a:r>
              <a:rPr lang="en-US" sz="1600" dirty="0" smtClean="0"/>
              <a:t>Climbers </a:t>
            </a:r>
            <a:r>
              <a:rPr lang="en-US" sz="1600" dirty="0"/>
              <a:t>on Mount Everest must accommodate extreme cold, low oxygen levels, </a:t>
            </a:r>
            <a:r>
              <a:rPr lang="en-US" sz="1600" dirty="0" smtClean="0"/>
              <a:t>and low </a:t>
            </a:r>
            <a:r>
              <a:rPr lang="en-US" sz="1600" dirty="0"/>
              <a:t>barometric pressure in an environment hostile to human life. (credit: Melanie </a:t>
            </a:r>
            <a:r>
              <a:rPr lang="en-US" sz="1600" dirty="0" err="1"/>
              <a:t>Ko</a:t>
            </a:r>
            <a:r>
              <a:rPr lang="en-US" sz="1600" dirty="0"/>
              <a:t>/</a:t>
            </a:r>
            <a:r>
              <a:rPr lang="en-US" sz="1600" dirty="0" err="1"/>
              <a:t>flickr</a:t>
            </a:r>
            <a:r>
              <a:rPr lang="en-US" sz="1600" dirty="0"/>
              <a:t>)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1.10</a:t>
            </a:r>
            <a:endParaRPr lang="en-US" dirty="0"/>
          </a:p>
        </p:txBody>
      </p:sp>
      <p:pic>
        <p:nvPicPr>
          <p:cNvPr id="2" name="Picture Placeholder 1" descr="105_Negative_Feedback_Loop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97" r="-1759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Negative Feedback </a:t>
            </a:r>
            <a:r>
              <a:rPr lang="en-US" sz="1600" b="1" dirty="0" smtClean="0">
                <a:solidFill>
                  <a:srgbClr val="6CB255"/>
                </a:solidFill>
              </a:rPr>
              <a:t>Loop</a:t>
            </a:r>
          </a:p>
          <a:p>
            <a:r>
              <a:rPr lang="en-US" sz="1600" dirty="0" smtClean="0"/>
              <a:t>In </a:t>
            </a:r>
            <a:r>
              <a:rPr lang="en-US" sz="1600" dirty="0"/>
              <a:t>a negative feedback loop, a stimulus—a deviation from a set point—</a:t>
            </a:r>
            <a:r>
              <a:rPr lang="en-US" sz="1600" dirty="0" smtClean="0"/>
              <a:t>is resisted </a:t>
            </a:r>
            <a:r>
              <a:rPr lang="en-US" sz="1600" dirty="0"/>
              <a:t>through a physiological process that returns the body to homeostasis</a:t>
            </a:r>
            <a:r>
              <a:rPr lang="en-US" sz="1600" dirty="0" smtClean="0"/>
              <a:t>.</a:t>
            </a:r>
          </a:p>
          <a:p>
            <a:pPr marL="342900" indent="-342900">
              <a:buAutoNum type="alphaLcParenBoth"/>
            </a:pPr>
            <a:r>
              <a:rPr lang="en-US" sz="1600" dirty="0" smtClean="0"/>
              <a:t>A </a:t>
            </a:r>
            <a:r>
              <a:rPr lang="en-US" sz="1600" dirty="0"/>
              <a:t>negative feedback loop has </a:t>
            </a:r>
            <a:r>
              <a:rPr lang="en-US" sz="1600" dirty="0" smtClean="0"/>
              <a:t>four basic parts.</a:t>
            </a:r>
          </a:p>
          <a:p>
            <a:pPr marL="342900" indent="-342900">
              <a:buAutoNum type="alphaLcParenBoth"/>
            </a:pPr>
            <a:r>
              <a:rPr lang="en-US" sz="1600" dirty="0" smtClean="0"/>
              <a:t>Body </a:t>
            </a:r>
            <a:r>
              <a:rPr lang="en-US" sz="1600" dirty="0"/>
              <a:t>temperature is regulated by negative feedback.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1.11</a:t>
            </a:r>
            <a:endParaRPr lang="en-US" dirty="0"/>
          </a:p>
        </p:txBody>
      </p:sp>
      <p:pic>
        <p:nvPicPr>
          <p:cNvPr id="2" name="Picture Placeholder 1" descr="106_Pregnancy-Positive_Feedback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049" r="-4404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Positive Feedback </a:t>
            </a:r>
            <a:r>
              <a:rPr lang="en-US" sz="1600" b="1" dirty="0" smtClean="0">
                <a:solidFill>
                  <a:srgbClr val="6CB255"/>
                </a:solidFill>
              </a:rPr>
              <a:t>Loop</a:t>
            </a:r>
          </a:p>
          <a:p>
            <a:r>
              <a:rPr lang="en-US" sz="1600" dirty="0" smtClean="0"/>
              <a:t>Normal </a:t>
            </a:r>
            <a:r>
              <a:rPr lang="en-US" sz="1600" dirty="0"/>
              <a:t>childbirth is driven by a positive feedback loop. A positive </a:t>
            </a:r>
            <a:r>
              <a:rPr lang="en-US" sz="1600" dirty="0" smtClean="0"/>
              <a:t>feedback loop </a:t>
            </a:r>
            <a:r>
              <a:rPr lang="en-US" sz="1600" dirty="0"/>
              <a:t>results in a change in the body’s status, rather than a return to homeostasis.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1.12</a:t>
            </a:r>
            <a:endParaRPr lang="en-US" dirty="0"/>
          </a:p>
        </p:txBody>
      </p:sp>
      <p:pic>
        <p:nvPicPr>
          <p:cNvPr id="2" name="Picture Placeholder 1" descr="107_Regions_of_Human_Body_ne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95" r="-5139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Regions of the Human </a:t>
            </a:r>
            <a:r>
              <a:rPr lang="en-US" sz="1600" b="1" dirty="0" smtClean="0">
                <a:solidFill>
                  <a:srgbClr val="6CB255"/>
                </a:solidFill>
              </a:rPr>
              <a:t>Body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human body is shown in anatomical position in an </a:t>
            </a:r>
            <a:r>
              <a:rPr lang="en-US" sz="1600" dirty="0" smtClean="0">
                <a:solidFill>
                  <a:srgbClr val="6CB255"/>
                </a:solidFill>
              </a:rPr>
              <a:t>(a)</a:t>
            </a:r>
            <a:r>
              <a:rPr lang="en-US" sz="1600" dirty="0" smtClean="0"/>
              <a:t> anterior view and </a:t>
            </a:r>
            <a:r>
              <a:rPr lang="en-US" sz="1600" dirty="0"/>
              <a:t>a </a:t>
            </a:r>
            <a:r>
              <a:rPr lang="en-US" sz="1600" dirty="0">
                <a:solidFill>
                  <a:srgbClr val="6CB255"/>
                </a:solidFill>
              </a:rPr>
              <a:t>(b)</a:t>
            </a:r>
            <a:r>
              <a:rPr lang="en-US" sz="1600" dirty="0"/>
              <a:t> posterior view. The regions of the body are labeled in boldface.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1.13</a:t>
            </a:r>
            <a:endParaRPr lang="en-US" dirty="0"/>
          </a:p>
        </p:txBody>
      </p:sp>
      <p:pic>
        <p:nvPicPr>
          <p:cNvPr id="2" name="Picture Placeholder 1" descr="108_Directional_Term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476" r="-6647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Directional Terms Applied to the Human </a:t>
            </a:r>
            <a:r>
              <a:rPr lang="en-US" sz="1600" b="1" dirty="0" smtClean="0">
                <a:solidFill>
                  <a:srgbClr val="6CB255"/>
                </a:solidFill>
              </a:rPr>
              <a:t>Body</a:t>
            </a:r>
          </a:p>
          <a:p>
            <a:r>
              <a:rPr lang="en-US" sz="1600" dirty="0" smtClean="0"/>
              <a:t>Paired </a:t>
            </a:r>
            <a:r>
              <a:rPr lang="en-US" sz="1600" dirty="0"/>
              <a:t>directional terms are shown as applied to </a:t>
            </a:r>
            <a:r>
              <a:rPr lang="en-US" sz="1600" dirty="0" smtClean="0"/>
              <a:t>the </a:t>
            </a:r>
            <a:r>
              <a:rPr lang="cs-CZ" sz="1600" dirty="0" err="1" smtClean="0"/>
              <a:t>human</a:t>
            </a:r>
            <a:r>
              <a:rPr lang="cs-CZ" sz="1600" dirty="0" smtClean="0"/>
              <a:t> </a:t>
            </a:r>
            <a:r>
              <a:rPr lang="cs-CZ" sz="1600" dirty="0"/>
              <a:t>body.</a:t>
            </a:r>
            <a:endParaRPr lang="en-US" sz="1600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CB255"/>
                </a:solidFill>
              </a:rPr>
              <a:t>Figure 1.14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109_Planes_of_Body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60" b="-13560"/>
          <a:stretch>
            <a:fillRect/>
          </a:stretch>
        </p:blipFill>
        <p:spPr>
          <a:xfrm>
            <a:off x="4489450" y="1108075"/>
            <a:ext cx="4030663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Planes of the </a:t>
            </a:r>
            <a:r>
              <a:rPr lang="en-US" sz="1600" b="1" dirty="0" smtClean="0">
                <a:solidFill>
                  <a:srgbClr val="6CB255"/>
                </a:solidFill>
              </a:rPr>
              <a:t>Body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three planes most commonly used in anatomical and medical imaging are </a:t>
            </a:r>
            <a:r>
              <a:rPr lang="en-US" sz="1600" dirty="0" smtClean="0">
                <a:solidFill>
                  <a:schemeClr val="tx1"/>
                </a:solidFill>
              </a:rPr>
              <a:t>the sagittal</a:t>
            </a:r>
            <a:r>
              <a:rPr lang="en-US" sz="1600" dirty="0">
                <a:solidFill>
                  <a:schemeClr val="tx1"/>
                </a:solidFill>
              </a:rPr>
              <a:t>, frontal (or coronal), and transverse plane.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1.15</a:t>
            </a:r>
            <a:endParaRPr lang="en-US" dirty="0"/>
          </a:p>
        </p:txBody>
      </p:sp>
      <p:pic>
        <p:nvPicPr>
          <p:cNvPr id="2" name="Picture Placeholder 1" descr="110_Dorsal_Ventral_Body_Cavitie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95" r="-1669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Dorsal and Ventral Body </a:t>
            </a:r>
            <a:r>
              <a:rPr lang="en-US" sz="1600" b="1" dirty="0" smtClean="0">
                <a:solidFill>
                  <a:srgbClr val="6CB255"/>
                </a:solidFill>
              </a:rPr>
              <a:t>Cavities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ventral cavity includes the thoracic and </a:t>
            </a:r>
            <a:r>
              <a:rPr lang="en-US" sz="1600" dirty="0" err="1"/>
              <a:t>abdominopelvic</a:t>
            </a:r>
            <a:r>
              <a:rPr lang="en-US" sz="1600" dirty="0"/>
              <a:t> </a:t>
            </a:r>
            <a:r>
              <a:rPr lang="en-US" sz="1600" dirty="0" smtClean="0"/>
              <a:t>cavities and </a:t>
            </a:r>
            <a:r>
              <a:rPr lang="en-US" sz="1600" dirty="0"/>
              <a:t>their subdivisions. The dorsal cavity includes the cranial and spinal cavities.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1.16</a:t>
            </a:r>
            <a:endParaRPr lang="en-US" dirty="0"/>
          </a:p>
        </p:txBody>
      </p:sp>
      <p:pic>
        <p:nvPicPr>
          <p:cNvPr id="2" name="Picture Placeholder 1" descr="111_Abdominal_Quadrant_Region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40" r="-9440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Regions and Quadrants of the Peritoneal </a:t>
            </a:r>
            <a:r>
              <a:rPr lang="en-US" sz="1600" b="1" dirty="0" smtClean="0">
                <a:solidFill>
                  <a:srgbClr val="6CB255"/>
                </a:solidFill>
              </a:rPr>
              <a:t>Cavity</a:t>
            </a:r>
          </a:p>
          <a:p>
            <a:r>
              <a:rPr lang="en-US" sz="1600" dirty="0" smtClean="0"/>
              <a:t>There </a:t>
            </a:r>
            <a:r>
              <a:rPr lang="en-US" sz="1600" dirty="0"/>
              <a:t>are </a:t>
            </a:r>
            <a:r>
              <a:rPr lang="en-US" sz="1600" dirty="0">
                <a:solidFill>
                  <a:srgbClr val="6CB255"/>
                </a:solidFill>
              </a:rPr>
              <a:t>(a)</a:t>
            </a:r>
            <a:r>
              <a:rPr lang="en-US" sz="1600" dirty="0"/>
              <a:t> nine abdominal regions and </a:t>
            </a:r>
            <a:r>
              <a:rPr lang="en-US" sz="1600" dirty="0" smtClean="0">
                <a:solidFill>
                  <a:srgbClr val="6CB255"/>
                </a:solidFill>
              </a:rPr>
              <a:t>(b)</a:t>
            </a:r>
            <a:r>
              <a:rPr lang="en-US" sz="1600" dirty="0" smtClean="0"/>
              <a:t> </a:t>
            </a:r>
            <a:r>
              <a:rPr lang="en-US" sz="1600" dirty="0"/>
              <a:t>four </a:t>
            </a:r>
            <a:r>
              <a:rPr lang="en-US" sz="1600" dirty="0" smtClean="0"/>
              <a:t>abdominal </a:t>
            </a:r>
            <a:r>
              <a:rPr lang="en-US" sz="1600" dirty="0"/>
              <a:t>quadrants in the peritoneal cavity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1.17</a:t>
            </a:r>
            <a:endParaRPr lang="en-US" dirty="0"/>
          </a:p>
        </p:txBody>
      </p:sp>
      <p:pic>
        <p:nvPicPr>
          <p:cNvPr id="2" name="Picture Placeholder 1" descr="112_Serous_Membrane_ne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2" r="-648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Serous </a:t>
            </a:r>
            <a:r>
              <a:rPr lang="en-US" sz="1600" b="1" dirty="0" smtClean="0">
                <a:solidFill>
                  <a:srgbClr val="6CB255"/>
                </a:solidFill>
              </a:rPr>
              <a:t>Membrane</a:t>
            </a:r>
          </a:p>
          <a:p>
            <a:r>
              <a:rPr lang="en-US" sz="1600" dirty="0" smtClean="0"/>
              <a:t>Serous </a:t>
            </a:r>
            <a:r>
              <a:rPr lang="en-US" sz="1600" dirty="0"/>
              <a:t>membrane lines the pericardial cavity and reflects back to cover </a:t>
            </a:r>
            <a:r>
              <a:rPr lang="en-US" sz="1600" dirty="0" smtClean="0"/>
              <a:t>the heart</a:t>
            </a:r>
            <a:r>
              <a:rPr lang="en-US" sz="1600" dirty="0"/>
              <a:t>—much the same way that an underinflated balloon would form two layers surrounding a fist.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CB255"/>
                </a:solidFill>
              </a:rPr>
              <a:t>Figure 1.18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01_16_X-ray_of_Hand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86" b="-5486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X-Ray of a </a:t>
            </a:r>
            <a:r>
              <a:rPr lang="en-US" sz="1600" b="1" dirty="0" smtClean="0">
                <a:solidFill>
                  <a:srgbClr val="6CB255"/>
                </a:solidFill>
              </a:rPr>
              <a:t>Hand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High </a:t>
            </a:r>
            <a:r>
              <a:rPr lang="en-US" sz="1600" dirty="0">
                <a:solidFill>
                  <a:srgbClr val="000000"/>
                </a:solidFill>
              </a:rPr>
              <a:t>energy electromagnetic radiation allows the internal structures of the body, </a:t>
            </a:r>
            <a:r>
              <a:rPr lang="en-US" sz="1600" dirty="0" smtClean="0">
                <a:solidFill>
                  <a:srgbClr val="000000"/>
                </a:solidFill>
              </a:rPr>
              <a:t>such as </a:t>
            </a:r>
            <a:r>
              <a:rPr lang="en-US" sz="1600" dirty="0">
                <a:solidFill>
                  <a:srgbClr val="000000"/>
                </a:solidFill>
              </a:rPr>
              <a:t>bones, to be seen in X-rays like these. (credit: Trace Meek/</a:t>
            </a:r>
            <a:r>
              <a:rPr lang="en-US" sz="1600" dirty="0" err="1">
                <a:solidFill>
                  <a:srgbClr val="000000"/>
                </a:solidFill>
              </a:rPr>
              <a:t>flickr</a:t>
            </a:r>
            <a:r>
              <a:rPr lang="en-US" sz="1600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1.1</a:t>
            </a:r>
            <a:endParaRPr lang="en-US" dirty="0"/>
          </a:p>
        </p:txBody>
      </p:sp>
      <p:pic>
        <p:nvPicPr>
          <p:cNvPr id="2" name="Picture Placeholder 1" descr="100_Blood_Pressure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88" r="-2678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Blood </a:t>
            </a:r>
            <a:r>
              <a:rPr lang="en-US" sz="1600" b="1" dirty="0" smtClean="0">
                <a:solidFill>
                  <a:srgbClr val="6CB255"/>
                </a:solidFill>
              </a:rPr>
              <a:t>Pressure</a:t>
            </a:r>
          </a:p>
          <a:p>
            <a:r>
              <a:rPr lang="en-US" sz="1600" dirty="0" smtClean="0"/>
              <a:t>A </a:t>
            </a:r>
            <a:r>
              <a:rPr lang="en-US" sz="1600" dirty="0"/>
              <a:t>proficiency in anatomy and physiology is fundamental to any career in the </a:t>
            </a:r>
            <a:r>
              <a:rPr lang="en-US" sz="1600" dirty="0" smtClean="0"/>
              <a:t>health professions</a:t>
            </a:r>
            <a:r>
              <a:rPr lang="en-US" sz="1600" dirty="0"/>
              <a:t>. (credit: Bryan Mason/</a:t>
            </a:r>
            <a:r>
              <a:rPr lang="en-US" sz="1600" dirty="0" err="1"/>
              <a:t>flickr</a:t>
            </a:r>
            <a:r>
              <a:rPr lang="en-US" sz="1600" dirty="0"/>
              <a:t>)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1.19</a:t>
            </a:r>
            <a:endParaRPr lang="en-US" dirty="0"/>
          </a:p>
        </p:txBody>
      </p:sp>
      <p:pic>
        <p:nvPicPr>
          <p:cNvPr id="2" name="Picture Placeholder 1" descr="113abcd_Medical_Imaging_Technique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96" r="-53896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b="1" dirty="0">
                <a:solidFill>
                  <a:srgbClr val="6CB255"/>
                </a:solidFill>
              </a:rPr>
              <a:t>Medical Imaging </a:t>
            </a:r>
            <a:r>
              <a:rPr lang="en-US" sz="1200" b="1" dirty="0" smtClean="0">
                <a:solidFill>
                  <a:srgbClr val="6CB255"/>
                </a:solidFill>
              </a:rPr>
              <a:t>Techniques</a:t>
            </a:r>
          </a:p>
          <a:p>
            <a:r>
              <a:rPr lang="en-US" sz="1200" dirty="0" smtClean="0">
                <a:solidFill>
                  <a:srgbClr val="6CB255"/>
                </a:solidFill>
              </a:rPr>
              <a:t>(a)</a:t>
            </a:r>
            <a:r>
              <a:rPr lang="en-US" sz="1200" b="1" dirty="0" smtClean="0">
                <a:solidFill>
                  <a:srgbClr val="6CB255"/>
                </a:solidFill>
              </a:rPr>
              <a:t> </a:t>
            </a:r>
            <a:r>
              <a:rPr lang="en-US" sz="1200" dirty="0" smtClean="0"/>
              <a:t>The </a:t>
            </a:r>
            <a:r>
              <a:rPr lang="en-US" sz="1200" dirty="0"/>
              <a:t>results of a CT scan of the head are shown as </a:t>
            </a:r>
            <a:r>
              <a:rPr lang="en-US" sz="1200" dirty="0" smtClean="0"/>
              <a:t>successive transverse sections. </a:t>
            </a:r>
            <a:r>
              <a:rPr lang="en-US" sz="1200" dirty="0" smtClean="0">
                <a:solidFill>
                  <a:srgbClr val="6CB255"/>
                </a:solidFill>
              </a:rPr>
              <a:t>(b)</a:t>
            </a:r>
            <a:r>
              <a:rPr lang="en-US" sz="1200" dirty="0" smtClean="0"/>
              <a:t> An </a:t>
            </a:r>
            <a:r>
              <a:rPr lang="en-US" sz="1200" dirty="0"/>
              <a:t>MRI machine generates a magnetic field around a </a:t>
            </a:r>
            <a:r>
              <a:rPr lang="en-US" sz="1200" dirty="0" smtClean="0"/>
              <a:t>patient. </a:t>
            </a:r>
            <a:r>
              <a:rPr lang="en-US" sz="1200" dirty="0" smtClean="0">
                <a:solidFill>
                  <a:srgbClr val="6CB255"/>
                </a:solidFill>
              </a:rPr>
              <a:t>(c)</a:t>
            </a:r>
            <a:r>
              <a:rPr lang="en-US" sz="1200" dirty="0" smtClean="0"/>
              <a:t> PET </a:t>
            </a:r>
            <a:r>
              <a:rPr lang="en-US" sz="1200" dirty="0"/>
              <a:t>scans </a:t>
            </a:r>
            <a:r>
              <a:rPr lang="en-US" sz="1200" dirty="0" smtClean="0"/>
              <a:t>use radiopharmaceuticals </a:t>
            </a:r>
            <a:r>
              <a:rPr lang="en-US" sz="1200" dirty="0"/>
              <a:t>to create images of active blood flow and physiologic activity of the organ or organs </a:t>
            </a:r>
            <a:r>
              <a:rPr lang="en-US" sz="1200" dirty="0" smtClean="0"/>
              <a:t>being targeted. </a:t>
            </a:r>
            <a:r>
              <a:rPr lang="en-US" sz="1200" dirty="0" smtClean="0">
                <a:solidFill>
                  <a:srgbClr val="6CB255"/>
                </a:solidFill>
              </a:rPr>
              <a:t>(d)</a:t>
            </a:r>
            <a:r>
              <a:rPr lang="en-US" sz="1200" dirty="0" smtClean="0"/>
              <a:t> Ultrasound </a:t>
            </a:r>
            <a:r>
              <a:rPr lang="en-US" sz="1200" dirty="0"/>
              <a:t>technology is used to monitor pregnancies because it is the least invasive of </a:t>
            </a:r>
            <a:r>
              <a:rPr lang="en-US" sz="1200" dirty="0" smtClean="0"/>
              <a:t>imaging techniques </a:t>
            </a:r>
            <a:r>
              <a:rPr lang="en-US" sz="1200" dirty="0"/>
              <a:t>and uses no electromagnetic radiation. (credit a: Akira </a:t>
            </a:r>
            <a:r>
              <a:rPr lang="en-US" sz="1200" dirty="0" err="1"/>
              <a:t>Ohgaki</a:t>
            </a:r>
            <a:r>
              <a:rPr lang="en-US" sz="1200" dirty="0"/>
              <a:t>/</a:t>
            </a:r>
            <a:r>
              <a:rPr lang="en-US" sz="1200" dirty="0" err="1"/>
              <a:t>flickr</a:t>
            </a:r>
            <a:r>
              <a:rPr lang="en-US" sz="1200" dirty="0"/>
              <a:t>; credit b: “Digital Cate”/</a:t>
            </a:r>
            <a:r>
              <a:rPr lang="en-US" sz="1200" dirty="0" err="1"/>
              <a:t>flickr</a:t>
            </a:r>
            <a:r>
              <a:rPr lang="en-US" sz="1200" dirty="0"/>
              <a:t>; credit c</a:t>
            </a:r>
            <a:r>
              <a:rPr lang="en-US" sz="1200" dirty="0" smtClean="0"/>
              <a:t>: “</a:t>
            </a:r>
            <a:r>
              <a:rPr lang="en-US" sz="1200" dirty="0" err="1"/>
              <a:t>Raziel</a:t>
            </a:r>
            <a:r>
              <a:rPr lang="en-US" sz="1200" dirty="0"/>
              <a:t>”/Wikimedia Commons; credit d: “Isis”/Wikimedia Commons)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This </a:t>
            </a:r>
            <a:r>
              <a:rPr lang="en-US" dirty="0" err="1"/>
              <a:t>OpenStax</a:t>
            </a:r>
            <a:r>
              <a:rPr lang="en-US" dirty="0"/>
              <a:t> ancillary resource is © Rice University under a CC-BY 4.0 International license; it may be reproduced or modified but must be attributed to </a:t>
            </a:r>
            <a:r>
              <a:rPr lang="en-US" dirty="0" err="1"/>
              <a:t>OpenStax</a:t>
            </a:r>
            <a:r>
              <a:rPr lang="en-US"/>
              <a:t>, Rice University and any changes must be noted.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9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1.2</a:t>
            </a:r>
            <a:endParaRPr lang="en-US" dirty="0"/>
          </a:p>
        </p:txBody>
      </p:sp>
      <p:pic>
        <p:nvPicPr>
          <p:cNvPr id="2" name="Picture Placeholder 1" descr="01_01ab_Gross_and_Microscopic_Anatomy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5" b="-101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310" b="1" dirty="0" smtClean="0">
                <a:solidFill>
                  <a:srgbClr val="6CB255"/>
                </a:solidFill>
              </a:rPr>
              <a:t>Gross and Microscopic Anatomy</a:t>
            </a:r>
          </a:p>
          <a:p>
            <a:pPr marL="342900" indent="-342900">
              <a:buAutoNum type="alphaLcParenBoth"/>
            </a:pPr>
            <a:r>
              <a:rPr lang="en-US" sz="1310" dirty="0" smtClean="0"/>
              <a:t>Gross anatomy considers large structures such as the brain.</a:t>
            </a:r>
          </a:p>
          <a:p>
            <a:pPr marL="342900" indent="-342900">
              <a:buAutoNum type="alphaLcParenBoth"/>
            </a:pPr>
            <a:r>
              <a:rPr lang="en-US" sz="1310" dirty="0" smtClean="0"/>
              <a:t>Microscopic anatomy can deal with the same structures, though at a different scale. This is a micrograph of nerve cells from the brain. LM × 1600. (credit a: “</a:t>
            </a:r>
            <a:r>
              <a:rPr lang="en-US" sz="1310" dirty="0" err="1" smtClean="0"/>
              <a:t>WriterHound</a:t>
            </a:r>
            <a:r>
              <a:rPr lang="en-US" sz="1310" dirty="0" smtClean="0"/>
              <a:t>”/Wikimedia Commons; credit b: Micrograph provided by the Regents of University of Michigan Medical School © 2012)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CB255"/>
                </a:solidFill>
              </a:rPr>
              <a:t>Figure 1.3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101_Levels_of_Org_in_Body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90" b="-5190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solidFill>
                  <a:srgbClr val="6CB255"/>
                </a:solidFill>
              </a:rPr>
              <a:t>Levels of Structural Organization of the Human Body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The organization of the body often is discussed in terms of six distinct levels of increasing complexity, from the smallest chemical building blocks to a unique human organism.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CB255"/>
                </a:solidFill>
              </a:rPr>
              <a:t>Figure 1.4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102_Organ_Systems_of_Body(Page1)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49" r="-13349"/>
          <a:stretch>
            <a:fillRect/>
          </a:stretch>
        </p:blipFill>
        <p:spPr>
          <a:xfrm>
            <a:off x="4489450" y="1108075"/>
            <a:ext cx="4030663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Organ Systems of the Human Body </a:t>
            </a:r>
            <a:endParaRPr lang="en-US" sz="1600" b="1" dirty="0" smtClean="0">
              <a:solidFill>
                <a:srgbClr val="6CB255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Organs </a:t>
            </a:r>
            <a:r>
              <a:rPr lang="en-US" sz="1600" dirty="0">
                <a:solidFill>
                  <a:srgbClr val="000000"/>
                </a:solidFill>
              </a:rPr>
              <a:t>that work together are grouped into organ systems.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CB255"/>
                </a:solidFill>
              </a:rPr>
              <a:t>Figure 1.5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102_Organ_Systems_of_Body(Page2)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39" r="-13639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Organ Systems of the Human Body (continued</a:t>
            </a:r>
            <a:r>
              <a:rPr lang="en-US" sz="1600" b="1" dirty="0" smtClean="0">
                <a:solidFill>
                  <a:srgbClr val="6CB255"/>
                </a:solidFill>
              </a:rPr>
              <a:t>)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Organs </a:t>
            </a:r>
            <a:r>
              <a:rPr lang="en-US" sz="1600" dirty="0">
                <a:solidFill>
                  <a:srgbClr val="000000"/>
                </a:solidFill>
              </a:rPr>
              <a:t>that work together are grouped into </a:t>
            </a:r>
            <a:r>
              <a:rPr lang="en-US" sz="1600" dirty="0" smtClean="0">
                <a:solidFill>
                  <a:srgbClr val="000000"/>
                </a:solidFill>
              </a:rPr>
              <a:t>organ </a:t>
            </a:r>
            <a:r>
              <a:rPr lang="de-DE" sz="1600" dirty="0" err="1" smtClean="0">
                <a:solidFill>
                  <a:srgbClr val="000000"/>
                </a:solidFill>
              </a:rPr>
              <a:t>systems</a:t>
            </a:r>
            <a:r>
              <a:rPr lang="de-DE" sz="1600" dirty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8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1.6</a:t>
            </a:r>
            <a:endParaRPr lang="en-US" dirty="0"/>
          </a:p>
        </p:txBody>
      </p:sp>
      <p:pic>
        <p:nvPicPr>
          <p:cNvPr id="2" name="Picture Placeholder 1" descr="103_Metabolism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278" r="-5127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sz="1600" b="1" dirty="0" smtClean="0">
                <a:solidFill>
                  <a:srgbClr val="6CB255"/>
                </a:solidFill>
              </a:rPr>
              <a:t>Metabolism</a:t>
            </a:r>
          </a:p>
          <a:p>
            <a:r>
              <a:rPr lang="en-US" sz="1600" dirty="0" smtClean="0"/>
              <a:t>Anabolic </a:t>
            </a:r>
            <a:r>
              <a:rPr lang="en-US" sz="1600" dirty="0"/>
              <a:t>reactions are building reactions, and they consume energy. Catabolic </a:t>
            </a:r>
            <a:r>
              <a:rPr lang="en-US" sz="1600" dirty="0" smtClean="0"/>
              <a:t>reactions break </a:t>
            </a:r>
            <a:r>
              <a:rPr lang="en-US" sz="1600" dirty="0"/>
              <a:t>materials down and release energy. Metabolism includes both anabolic and catabolic reactions.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1.7</a:t>
            </a:r>
            <a:endParaRPr lang="en-US" dirty="0"/>
          </a:p>
        </p:txBody>
      </p:sp>
      <p:pic>
        <p:nvPicPr>
          <p:cNvPr id="2" name="Picture Placeholder 1" descr="01_05_Marathon_Runner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88" r="-2678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Marathon </a:t>
            </a:r>
            <a:r>
              <a:rPr lang="en-US" sz="1600" b="1" dirty="0" smtClean="0">
                <a:solidFill>
                  <a:srgbClr val="6CB255"/>
                </a:solidFill>
              </a:rPr>
              <a:t>Runners</a:t>
            </a:r>
          </a:p>
          <a:p>
            <a:r>
              <a:rPr lang="en-US" sz="1600" dirty="0" smtClean="0"/>
              <a:t>Runners </a:t>
            </a:r>
            <a:r>
              <a:rPr lang="en-US" sz="1600" dirty="0"/>
              <a:t>demonstrate two characteristics of living humans—responsiveness </a:t>
            </a:r>
            <a:r>
              <a:rPr lang="en-US" sz="1600" dirty="0" smtClean="0"/>
              <a:t>and movement</a:t>
            </a:r>
            <a:r>
              <a:rPr lang="en-US" sz="1600" dirty="0"/>
              <a:t>. Anatomic structures and physiological processes allow runners to coordinate the action of muscle </a:t>
            </a:r>
            <a:r>
              <a:rPr lang="en-US" sz="1600" dirty="0" smtClean="0"/>
              <a:t>groups and </a:t>
            </a:r>
            <a:r>
              <a:rPr lang="en-US" sz="1600" dirty="0"/>
              <a:t>sweat in response to rising internal body temperature. (credit: Phil Roeder/</a:t>
            </a:r>
            <a:r>
              <a:rPr lang="en-US" sz="1600" dirty="0" err="1"/>
              <a:t>flickr</a:t>
            </a:r>
            <a:r>
              <a:rPr lang="en-US" sz="1600" dirty="0"/>
              <a:t>)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1.8</a:t>
            </a:r>
            <a:endParaRPr lang="en-US" dirty="0"/>
          </a:p>
        </p:txBody>
      </p:sp>
      <p:pic>
        <p:nvPicPr>
          <p:cNvPr id="2" name="Picture Placeholder 1" descr="01_06_Extreme_Heat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88" r="-2678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6CB255"/>
                </a:solidFill>
              </a:rPr>
              <a:t>Extreme </a:t>
            </a:r>
            <a:r>
              <a:rPr lang="en-US" sz="1600" b="1" dirty="0" smtClean="0">
                <a:solidFill>
                  <a:srgbClr val="6CB255"/>
                </a:solidFill>
              </a:rPr>
              <a:t>Heat</a:t>
            </a:r>
          </a:p>
          <a:p>
            <a:r>
              <a:rPr lang="en-US" sz="1600" dirty="0" smtClean="0"/>
              <a:t>Humans </a:t>
            </a:r>
            <a:r>
              <a:rPr lang="en-US" sz="1600" dirty="0"/>
              <a:t>adapt to some degree to repeated exposure to </a:t>
            </a:r>
            <a:r>
              <a:rPr lang="en-US" sz="1600" dirty="0" smtClean="0"/>
              <a:t>high temperatures</a:t>
            </a:r>
            <a:r>
              <a:rPr lang="en-US" sz="1600" dirty="0"/>
              <a:t>. (credit: </a:t>
            </a:r>
            <a:r>
              <a:rPr lang="en-US" sz="1600" dirty="0" smtClean="0"/>
              <a:t>McKay </a:t>
            </a:r>
            <a:r>
              <a:rPr lang="tr-TR" sz="1600" dirty="0" err="1" smtClean="0"/>
              <a:t>Savage</a:t>
            </a:r>
            <a:r>
              <a:rPr lang="tr-TR" sz="1600" dirty="0"/>
              <a:t>/</a:t>
            </a:r>
            <a:r>
              <a:rPr lang="tr-TR" sz="1600" dirty="0" err="1"/>
              <a:t>flickr</a:t>
            </a:r>
            <a:r>
              <a:rPr lang="tr-TR" sz="1600" dirty="0"/>
              <a:t>)</a:t>
            </a:r>
            <a:endParaRPr lang="en-US" sz="1600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783</Words>
  <Application>Microsoft Macintosh PowerPoint</Application>
  <PresentationFormat>On-screen Show (4:3)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 Black</vt:lpstr>
      <vt:lpstr>Calibri</vt:lpstr>
      <vt:lpstr>Arial</vt:lpstr>
      <vt:lpstr>Essential</vt:lpstr>
      <vt:lpstr>PowerPoint Presentation</vt:lpstr>
      <vt:lpstr>Figure 1.1</vt:lpstr>
      <vt:lpstr>Figure 1.2</vt:lpstr>
      <vt:lpstr>Figure 1.3</vt:lpstr>
      <vt:lpstr>Figure 1.4</vt:lpstr>
      <vt:lpstr>Figure 1.5</vt:lpstr>
      <vt:lpstr>Figure 1.6</vt:lpstr>
      <vt:lpstr>Figure 1.7</vt:lpstr>
      <vt:lpstr>Figure 1.8</vt:lpstr>
      <vt:lpstr>Figure 1.9</vt:lpstr>
      <vt:lpstr>Figure 1.10</vt:lpstr>
      <vt:lpstr>Figure 1.11</vt:lpstr>
      <vt:lpstr>Figure 1.12</vt:lpstr>
      <vt:lpstr>Figure 1.13</vt:lpstr>
      <vt:lpstr>Figure 1.14</vt:lpstr>
      <vt:lpstr>Figure 1.15</vt:lpstr>
      <vt:lpstr>Figure 1.16</vt:lpstr>
      <vt:lpstr>Figure 1.17</vt:lpstr>
      <vt:lpstr>Figure 1.18</vt:lpstr>
      <vt:lpstr>Figure 1.19</vt:lpstr>
      <vt:lpstr>PowerPoint Presentation</vt:lpstr>
    </vt:vector>
  </TitlesOfParts>
  <Company>WNI</Company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Gaston Mpoyo</cp:lastModifiedBy>
  <cp:revision>66</cp:revision>
  <dcterms:created xsi:type="dcterms:W3CDTF">2012-06-04T02:13:36Z</dcterms:created>
  <dcterms:modified xsi:type="dcterms:W3CDTF">2017-06-22T18:36:42Z</dcterms:modified>
</cp:coreProperties>
</file>